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308" r:id="rId4"/>
    <p:sldId id="309" r:id="rId5"/>
    <p:sldId id="311" r:id="rId6"/>
    <p:sldId id="312" r:id="rId7"/>
    <p:sldId id="328" r:id="rId8"/>
    <p:sldId id="327" r:id="rId9"/>
    <p:sldId id="334" r:id="rId10"/>
    <p:sldId id="335" r:id="rId11"/>
    <p:sldId id="340" r:id="rId12"/>
    <p:sldId id="329" r:id="rId13"/>
    <p:sldId id="337" r:id="rId14"/>
    <p:sldId id="330" r:id="rId15"/>
    <p:sldId id="331" r:id="rId16"/>
    <p:sldId id="332" r:id="rId17"/>
    <p:sldId id="341" r:id="rId18"/>
    <p:sldId id="310" r:id="rId19"/>
    <p:sldId id="313" r:id="rId20"/>
    <p:sldId id="316" r:id="rId21"/>
    <p:sldId id="336" r:id="rId22"/>
    <p:sldId id="314" r:id="rId23"/>
    <p:sldId id="315" r:id="rId24"/>
    <p:sldId id="338" r:id="rId25"/>
    <p:sldId id="317" r:id="rId26"/>
    <p:sldId id="318" r:id="rId27"/>
    <p:sldId id="320" r:id="rId28"/>
    <p:sldId id="339" r:id="rId29"/>
    <p:sldId id="322" r:id="rId30"/>
    <p:sldId id="323" r:id="rId31"/>
    <p:sldId id="324" r:id="rId32"/>
    <p:sldId id="326" r:id="rId33"/>
    <p:sldId id="321" r:id="rId34"/>
    <p:sldId id="258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2" autoAdjust="0"/>
    <p:restoredTop sz="94660"/>
  </p:normalViewPr>
  <p:slideViewPr>
    <p:cSldViewPr>
      <p:cViewPr varScale="1">
        <p:scale>
          <a:sx n="197" d="100"/>
          <a:sy n="197" d="100"/>
        </p:scale>
        <p:origin x="156" y="3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2018-09-07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arlGlynn/kc-r-users-feature-selectio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flashcards.com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~hastie/glmnet/glmnet_alpha.html" TargetMode="External"/><Relationship Id="rId2" Type="http://schemas.openxmlformats.org/officeDocument/2006/relationships/hyperlink" Target="https://quantmacro.wordpress.com/2016/04/26/fitting-elastic-net-model-in-r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achinelearningflashcards.com/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pin/497577458807361039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tacamp.com/community/tutorials/feature-selection-R-boruta" TargetMode="External"/><Relationship Id="rId4" Type="http://schemas.openxmlformats.org/officeDocument/2006/relationships/hyperlink" Target="https://www.listendata.com/2017/05/feature-selection-boruta-package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bigdata-madesimple.com/decoding-dimensionality-reduction-pca-and-svd/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flashcards.com/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arlGlynn/kc-r-users-caret-2017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gif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glass+identification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books.google.com/books?id=gLnuxUmk5eEC&amp;pg=PT133&amp;lpg=PT133&amp;dq=mass+forensic+glass+dataset&amp;source=bl&amp;ots=bQZsVGW1Xp&amp;sig=zcxIBdyNXbLEdqz3XJNiaipIEus&amp;hl=en&amp;sa=X&amp;ved=0ahUKEwip16CilYPWAhUM5IMKHVqACaIQ6AEISDAD#v=onepage&amp;q=mass%20forensic%20glass%20dataset&amp;f=fals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datavis.ca/papers/corrgram.pdf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81000"/>
            <a:ext cx="8023584" cy="24384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0070C0"/>
                </a:solidFill>
              </a:rPr>
              <a:t>Survey of </a:t>
            </a:r>
            <a:br>
              <a:rPr lang="en-US" sz="3200" dirty="0" smtClean="0">
                <a:solidFill>
                  <a:srgbClr val="0070C0"/>
                </a:solidFill>
              </a:rPr>
            </a:br>
            <a:r>
              <a:rPr lang="en-US" sz="3200" dirty="0" smtClean="0">
                <a:solidFill>
                  <a:srgbClr val="0070C0"/>
                </a:solidFill>
              </a:rPr>
              <a:t>Machine Learning Feature Selection Methods:</a:t>
            </a:r>
            <a:br>
              <a:rPr lang="en-US" sz="3200" dirty="0" smtClean="0">
                <a:solidFill>
                  <a:srgbClr val="0070C0"/>
                </a:solidFill>
              </a:rPr>
            </a:br>
            <a:r>
              <a:rPr lang="en-US" sz="3200" dirty="0" err="1" smtClean="0">
                <a:solidFill>
                  <a:srgbClr val="0070C0"/>
                </a:solidFill>
              </a:rPr>
              <a:t>Boruta</a:t>
            </a:r>
            <a:r>
              <a:rPr lang="en-US" sz="3200" dirty="0" smtClean="0">
                <a:solidFill>
                  <a:srgbClr val="0070C0"/>
                </a:solidFill>
              </a:rPr>
              <a:t>, SVD, PCA, LASSO, RFE, …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Earl F Glynn</a:t>
            </a:r>
          </a:p>
          <a:p>
            <a:r>
              <a:rPr lang="en-US" dirty="0" smtClean="0"/>
              <a:t>Kansas City R Users Group</a:t>
            </a:r>
          </a:p>
          <a:p>
            <a:r>
              <a:rPr lang="en-US" dirty="0" smtClean="0"/>
              <a:t>2018-09-08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42627" y="5867400"/>
            <a:ext cx="7658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hlinkClick r:id="rId2"/>
              </a:rPr>
              <a:t>https://</a:t>
            </a:r>
            <a:r>
              <a:rPr lang="en-US" sz="2400" dirty="0" smtClean="0">
                <a:hlinkClick r:id="rId2"/>
              </a:rPr>
              <a:t>github.com/EarlGlynn/kc-r-users-feature-selection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31102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sz="3600" dirty="0" smtClean="0">
                <a:solidFill>
                  <a:srgbClr val="0070C0"/>
                </a:solidFill>
              </a:rPr>
              <a:t>3. Caret’s Recursive Feature Extraction (RFE)</a:t>
            </a: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Forensic-Glass-caret-</a:t>
            </a:r>
            <a:r>
              <a:rPr lang="en-US" b="1" dirty="0" err="1" smtClean="0"/>
              <a:t>RFE.Rmd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Forensic-Glass-caret-RFE.html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389764"/>
            <a:ext cx="2787015" cy="47934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1384525"/>
            <a:ext cx="2891790" cy="48039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19649" y="5846314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-Si  -Fe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34328" y="5865770"/>
            <a:ext cx="147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-RI -Si  -Ba -Fe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40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Caret’s </a:t>
            </a:r>
            <a:r>
              <a:rPr lang="en-US" sz="4000" dirty="0" smtClean="0">
                <a:solidFill>
                  <a:srgbClr val="0070C0"/>
                </a:solidFill>
              </a:rPr>
              <a:t>Recursive Feature Extraction (RFE)</a:t>
            </a:r>
            <a:endParaRPr lang="en-US" sz="4000" dirty="0"/>
          </a:p>
        </p:txBody>
      </p:sp>
      <p:sp>
        <p:nvSpPr>
          <p:cNvPr id="6" name="Rectangle 5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RFE.Rmd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Forensic-Glass-RFE.html</a:t>
            </a:r>
            <a:endParaRPr 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457200" y="4953198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 smtClean="0"/>
              <a:t>Kappa</a:t>
            </a:r>
            <a:r>
              <a:rPr lang="en-US" dirty="0" smtClean="0"/>
              <a:t> is generally a better metric than </a:t>
            </a:r>
            <a:r>
              <a:rPr lang="en-US" i="1" dirty="0" smtClean="0"/>
              <a:t>Accuracy</a:t>
            </a:r>
            <a:r>
              <a:rPr lang="en-US" dirty="0" smtClean="0"/>
              <a:t> with imbalanced classification.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707277"/>
            <a:ext cx="3811905" cy="31089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313888" y="25518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7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705" y="1681559"/>
            <a:ext cx="3846195" cy="31603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86728" y="25527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5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83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4. Feature Importance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783" y="1295400"/>
            <a:ext cx="6968433" cy="46482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@</a:t>
            </a:r>
            <a:r>
              <a:rPr lang="en-US" dirty="0" err="1" smtClean="0"/>
              <a:t>ChrisAlbon</a:t>
            </a:r>
            <a:r>
              <a:rPr lang="en-US" dirty="0" smtClean="0"/>
              <a:t>                                              </a:t>
            </a:r>
            <a:r>
              <a:rPr lang="en-US" dirty="0" smtClean="0">
                <a:hlinkClick r:id="rId3"/>
              </a:rPr>
              <a:t>machinelearningflashcards.com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3489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4. Feature Importance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2017 Files</a:t>
            </a:r>
            <a:r>
              <a:rPr lang="en-US" dirty="0"/>
              <a:t>:  </a:t>
            </a:r>
            <a:r>
              <a:rPr lang="en-US" b="1" dirty="0" smtClean="0"/>
              <a:t>Forensic-Glass-caret-rf.html </a:t>
            </a:r>
            <a:r>
              <a:rPr lang="en-US" dirty="0" smtClean="0"/>
              <a:t>and </a:t>
            </a:r>
            <a:r>
              <a:rPr lang="en-US" b="1" dirty="0" smtClean="0"/>
              <a:t>Forensic-Glass-caret-rpart.html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28600" y="1325880"/>
            <a:ext cx="8656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Use feature importance from one or more machine learning models to select features.</a:t>
            </a:r>
          </a:p>
          <a:p>
            <a:pPr algn="ctr"/>
            <a:r>
              <a:rPr lang="en-US" dirty="0" smtClean="0"/>
              <a:t>Study consistency and differences among models.  Single Predictors here.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90600" y="2467411"/>
            <a:ext cx="293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Random Forest Classification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81600" y="2468880"/>
            <a:ext cx="3488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Classification and Regression Trees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2743200"/>
            <a:ext cx="4389120" cy="32918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2743200"/>
            <a:ext cx="4389120" cy="329184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12461" y="2194560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Tree Method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5526341" y="2194560"/>
            <a:ext cx="2799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Ensemble of Trees Method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9375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Feature Importance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2017 Files</a:t>
            </a:r>
            <a:r>
              <a:rPr lang="en-US" dirty="0"/>
              <a:t>:  </a:t>
            </a:r>
            <a:r>
              <a:rPr lang="en-US" b="1" dirty="0" smtClean="0"/>
              <a:t>Forensic-Glass-caret-lda.html </a:t>
            </a:r>
            <a:r>
              <a:rPr lang="en-US" dirty="0" smtClean="0"/>
              <a:t>and </a:t>
            </a:r>
            <a:r>
              <a:rPr lang="en-US" b="1" dirty="0" smtClean="0"/>
              <a:t>Forensic-Glass-caret-nb.html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93911" y="1325880"/>
            <a:ext cx="8656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Use feature importance from one or more machine learning models to select features.</a:t>
            </a:r>
          </a:p>
          <a:p>
            <a:pPr algn="ctr"/>
            <a:r>
              <a:rPr lang="en-US" dirty="0" smtClean="0"/>
              <a:t>Study consistency and differences among models.  Separate Predictors, Very Similar.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9995" y="2468880"/>
            <a:ext cx="2867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Linear Discriminant Analysis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66746" y="2468880"/>
            <a:ext cx="224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Naïve Bayes Classifier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08628" y="2198509"/>
            <a:ext cx="1592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Linear Method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758503" y="2198509"/>
            <a:ext cx="2061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Non-Linear Method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790190"/>
            <a:ext cx="4378960" cy="32842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71" y="2788920"/>
            <a:ext cx="4389120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306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5. </a:t>
            </a:r>
            <a:r>
              <a:rPr lang="en-US" dirty="0" err="1" smtClean="0">
                <a:solidFill>
                  <a:srgbClr val="0070C0"/>
                </a:solidFill>
              </a:rPr>
              <a:t>glmnet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1567" y="1295400"/>
            <a:ext cx="8656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Ridge, Lasso </a:t>
            </a:r>
            <a:r>
              <a:rPr lang="en-US" dirty="0"/>
              <a:t>and Elastic-Net Regularized Generalized Linear </a:t>
            </a:r>
            <a:r>
              <a:rPr lang="en-US" dirty="0" smtClean="0"/>
              <a:t>Models</a:t>
            </a:r>
          </a:p>
          <a:p>
            <a:pPr algn="ctr"/>
            <a:r>
              <a:rPr lang="en-US" dirty="0" smtClean="0"/>
              <a:t>(α=0 for Ridge, </a:t>
            </a:r>
            <a:r>
              <a:rPr lang="el-GR" dirty="0" smtClean="0"/>
              <a:t>α</a:t>
            </a:r>
            <a:r>
              <a:rPr lang="en-US" dirty="0" smtClean="0"/>
              <a:t>=1 for Lasso)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5800" y="1950357"/>
            <a:ext cx="7772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Math is a </a:t>
            </a:r>
            <a:r>
              <a:rPr lang="en-US" sz="2800" dirty="0"/>
              <a:t>bit complicated:</a:t>
            </a:r>
            <a:br>
              <a:rPr lang="en-US" sz="2800" dirty="0"/>
            </a:br>
            <a:r>
              <a:rPr lang="en-US" sz="1600" dirty="0">
                <a:hlinkClick r:id="rId2"/>
              </a:rPr>
              <a:t>https://quantmacro.wordpress.com/2016/04/26/fitting-elastic-net-model-in-r</a:t>
            </a:r>
            <a:r>
              <a:rPr lang="en-US" sz="1600" dirty="0" smtClean="0">
                <a:hlinkClick r:id="rId2"/>
              </a:rPr>
              <a:t>/</a:t>
            </a:r>
            <a:r>
              <a:rPr lang="en-US" sz="1600" dirty="0" smtClean="0"/>
              <a:t> 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>
                <a:hlinkClick r:id="rId3"/>
              </a:rPr>
              <a:t>https</a:t>
            </a:r>
            <a:r>
              <a:rPr lang="en-US" sz="1600" dirty="0">
                <a:hlinkClick r:id="rId3"/>
              </a:rPr>
              <a:t>://web.stanford.edu/~</a:t>
            </a:r>
            <a:r>
              <a:rPr lang="en-US" sz="1600" dirty="0" smtClean="0">
                <a:hlinkClick r:id="rId3"/>
              </a:rPr>
              <a:t>hastie/glmnet/glmnet_alpha.html</a:t>
            </a:r>
            <a:r>
              <a:rPr lang="en-US" sz="1600" dirty="0" smtClean="0"/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Idea is to force some coefficients to zero to exclude from model.</a:t>
            </a:r>
          </a:p>
          <a:p>
            <a:endParaRPr lang="en-US" sz="3600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72" y="3713627"/>
            <a:ext cx="4270253" cy="284841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57199" y="6442234"/>
            <a:ext cx="8229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@</a:t>
            </a:r>
            <a:r>
              <a:rPr lang="en-US" sz="1200" dirty="0" err="1" smtClean="0"/>
              <a:t>ChrisAlbon</a:t>
            </a:r>
            <a:r>
              <a:rPr lang="en-US" sz="1200" dirty="0" smtClean="0"/>
              <a:t>                          </a:t>
            </a:r>
            <a:r>
              <a:rPr lang="en-US" sz="1200" dirty="0" smtClean="0">
                <a:hlinkClick r:id="rId5"/>
              </a:rPr>
              <a:t>machinelearningflashcards.com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16660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err="1" smtClean="0">
                <a:solidFill>
                  <a:srgbClr val="0070C0"/>
                </a:solidFill>
              </a:rPr>
              <a:t>glmnet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Forensic-Glass-caret-</a:t>
            </a:r>
            <a:r>
              <a:rPr lang="en-US" b="1" dirty="0" err="1" smtClean="0"/>
              <a:t>glmnet.Rmd</a:t>
            </a:r>
            <a:r>
              <a:rPr lang="en-US" b="1" dirty="0" smtClean="0"/>
              <a:t> </a:t>
            </a:r>
            <a:r>
              <a:rPr lang="en-US" dirty="0" smtClean="0"/>
              <a:t>and </a:t>
            </a:r>
            <a:r>
              <a:rPr lang="en-US" b="1" dirty="0" smtClean="0"/>
              <a:t>Forensic-Glass-caret-glmnet.html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524000"/>
            <a:ext cx="7163563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55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err="1" smtClean="0">
                <a:solidFill>
                  <a:srgbClr val="0070C0"/>
                </a:solidFill>
              </a:rPr>
              <a:t>glmnet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Forensic-Glass-caret-</a:t>
            </a:r>
            <a:r>
              <a:rPr lang="en-US" b="1" dirty="0" err="1" smtClean="0"/>
              <a:t>glmnet.Rmd</a:t>
            </a:r>
            <a:r>
              <a:rPr lang="en-US" b="1" dirty="0" smtClean="0"/>
              <a:t> </a:t>
            </a:r>
            <a:r>
              <a:rPr lang="en-US" dirty="0" smtClean="0"/>
              <a:t>and </a:t>
            </a:r>
            <a:r>
              <a:rPr lang="en-US" b="1" dirty="0" smtClean="0"/>
              <a:t>Forensic-Glass-caret-glmnet.html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19" y="1026601"/>
            <a:ext cx="2286000" cy="50063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1767886"/>
            <a:ext cx="2209800" cy="43116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98809" y="1767886"/>
            <a:ext cx="30831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</a:t>
            </a:r>
            <a:r>
              <a:rPr lang="en-US" dirty="0" err="1" smtClean="0"/>
              <a:t>lmnet</a:t>
            </a:r>
            <a:r>
              <a:rPr lang="en-US" dirty="0" smtClean="0"/>
              <a:t> creates a separate model for each class.</a:t>
            </a:r>
          </a:p>
          <a:p>
            <a:endParaRPr lang="en-US" dirty="0"/>
          </a:p>
          <a:p>
            <a:r>
              <a:rPr lang="en-US" dirty="0" smtClean="0"/>
              <a:t>Some coefficients are driven to zero by the method, which effectively excludes predictor from model.</a:t>
            </a:r>
          </a:p>
          <a:p>
            <a:endParaRPr lang="en-US" dirty="0"/>
          </a:p>
          <a:p>
            <a:r>
              <a:rPr lang="en-US" dirty="0" err="1"/>
              <a:t>g</a:t>
            </a:r>
            <a:r>
              <a:rPr lang="en-US" dirty="0" err="1" smtClean="0"/>
              <a:t>lmnet</a:t>
            </a:r>
            <a:r>
              <a:rPr lang="en-US" dirty="0" smtClean="0"/>
              <a:t> can be used as a prediction model, or as a tool to select relevant variables for other models.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11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6. </a:t>
            </a:r>
            <a:r>
              <a:rPr lang="en-US" dirty="0" err="1" smtClean="0">
                <a:solidFill>
                  <a:srgbClr val="0070C0"/>
                </a:solidFill>
              </a:rPr>
              <a:t>Boruta</a:t>
            </a:r>
            <a:r>
              <a:rPr lang="en-US" dirty="0" smtClean="0">
                <a:solidFill>
                  <a:srgbClr val="0070C0"/>
                </a:solidFill>
              </a:rPr>
              <a:t> “All Relevant” Variables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5410200"/>
            <a:ext cx="914400" cy="10196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47800" y="5968190"/>
            <a:ext cx="5715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Boruta</a:t>
            </a:r>
            <a:r>
              <a:rPr lang="en-US" sz="1200" dirty="0"/>
              <a:t> was a demon/god in Slavic mythology, who lived in trees. </a:t>
            </a:r>
            <a:r>
              <a:rPr lang="en-US" sz="1200" dirty="0">
                <a:hlinkClick r:id="rId3"/>
              </a:rPr>
              <a:t>https://www.pinterest.com/pin/497577458807361039</a:t>
            </a:r>
            <a:r>
              <a:rPr lang="en-US" sz="1200" dirty="0" smtClean="0">
                <a:hlinkClick r:id="rId3"/>
              </a:rPr>
              <a:t>/</a:t>
            </a:r>
            <a:r>
              <a:rPr lang="en-US" sz="1200" dirty="0" smtClean="0"/>
              <a:t>   </a:t>
            </a:r>
            <a:endParaRPr lang="en-US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1394148"/>
            <a:ext cx="5044079" cy="447198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97232" y="4316502"/>
            <a:ext cx="1032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Will vary</a:t>
            </a:r>
            <a:br>
              <a:rPr lang="en-US" sz="1400" dirty="0" smtClean="0"/>
            </a:br>
            <a:r>
              <a:rPr lang="en-US" sz="1400" dirty="0" smtClean="0"/>
              <a:t>by platform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7397232" y="5040868"/>
            <a:ext cx="125983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No data</a:t>
            </a:r>
          </a:p>
          <a:p>
            <a:r>
              <a:rPr lang="en-US" sz="1400" dirty="0" smtClean="0"/>
              <a:t>pre-processing</a:t>
            </a:r>
          </a:p>
          <a:p>
            <a:r>
              <a:rPr lang="en-US" sz="1400" dirty="0" smtClean="0"/>
              <a:t>needed!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1888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</a:t>
            </a:r>
            <a:r>
              <a:rPr lang="en-US" dirty="0" err="1" smtClean="0">
                <a:solidFill>
                  <a:srgbClr val="0070C0"/>
                </a:solidFill>
              </a:rPr>
              <a:t>Boruta</a:t>
            </a:r>
            <a:r>
              <a:rPr lang="en-US" dirty="0" smtClean="0">
                <a:solidFill>
                  <a:srgbClr val="0070C0"/>
                </a:solidFill>
              </a:rPr>
              <a:t> “All Relevant” Variables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862" y="1524000"/>
            <a:ext cx="5248275" cy="130492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Boruta.Rmd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/>
              <a:t>Forensic-Glass-Boruta.html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3200400"/>
            <a:ext cx="5876925" cy="21500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28800" y="5257800"/>
            <a:ext cx="58195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4"/>
              </a:rPr>
              <a:t>https://</a:t>
            </a:r>
            <a:r>
              <a:rPr lang="en-US" sz="1400" dirty="0" smtClean="0">
                <a:hlinkClick r:id="rId4"/>
              </a:rPr>
              <a:t>www.listendata.com/2017/05/feature-selection-boruta-package.html</a:t>
            </a:r>
            <a:endParaRPr lang="en-US" sz="1400" dirty="0" smtClean="0"/>
          </a:p>
          <a:p>
            <a:r>
              <a:rPr lang="en-US" sz="1400" dirty="0">
                <a:hlinkClick r:id="rId5"/>
              </a:rPr>
              <a:t>https://</a:t>
            </a:r>
            <a:r>
              <a:rPr lang="en-US" sz="1400" dirty="0" smtClean="0">
                <a:hlinkClick r:id="rId5"/>
              </a:rPr>
              <a:t>www.datacamp.com/community/tutorials/feature-selection-R-boruta</a:t>
            </a:r>
            <a:r>
              <a:rPr lang="en-US" sz="1400" dirty="0" smtClean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6903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0070C0"/>
                </a:solidFill>
              </a:rPr>
              <a:t>Continuation from last </a:t>
            </a:r>
            <a:r>
              <a:rPr lang="en-US" sz="2400" dirty="0">
                <a:solidFill>
                  <a:srgbClr val="0070C0"/>
                </a:solidFill>
              </a:rPr>
              <a:t>y</a:t>
            </a:r>
            <a:r>
              <a:rPr lang="en-US" sz="2400" dirty="0" smtClean="0">
                <a:solidFill>
                  <a:srgbClr val="0070C0"/>
                </a:solidFill>
              </a:rPr>
              <a:t>ear …</a:t>
            </a:r>
            <a:endParaRPr lang="en-US" sz="2400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860" y="1524000"/>
            <a:ext cx="5734279" cy="4507056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4333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</a:t>
            </a:r>
            <a:r>
              <a:rPr lang="en-US" dirty="0" err="1" smtClean="0">
                <a:solidFill>
                  <a:srgbClr val="0070C0"/>
                </a:solidFill>
              </a:rPr>
              <a:t>Boruta</a:t>
            </a:r>
            <a:r>
              <a:rPr lang="en-US" dirty="0" smtClean="0">
                <a:solidFill>
                  <a:srgbClr val="0070C0"/>
                </a:solidFill>
              </a:rPr>
              <a:t> “All Relevant” Variables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203" y="1344551"/>
            <a:ext cx="5457593" cy="471458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24400" y="3532565"/>
            <a:ext cx="765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Accept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24200" y="4648200"/>
            <a:ext cx="7122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Reject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Boruta.Rmd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/>
              <a:t>Forensic-Glass-Boruta.html</a:t>
            </a:r>
          </a:p>
        </p:txBody>
      </p:sp>
    </p:spTree>
    <p:extLst>
      <p:ext uri="{BB962C8B-B14F-4D97-AF65-F5344CB8AC3E}">
        <p14:creationId xmlns:p14="http://schemas.microsoft.com/office/powerpoint/2010/main" val="403018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</a:t>
            </a:r>
            <a:r>
              <a:rPr lang="en-US" dirty="0" err="1" smtClean="0">
                <a:solidFill>
                  <a:srgbClr val="0070C0"/>
                </a:solidFill>
              </a:rPr>
              <a:t>Boruta</a:t>
            </a:r>
            <a:r>
              <a:rPr lang="en-US" dirty="0" smtClean="0">
                <a:solidFill>
                  <a:srgbClr val="0070C0"/>
                </a:solidFill>
              </a:rPr>
              <a:t> “All Relevant” Variables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78" y="1600200"/>
            <a:ext cx="8328443" cy="4724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20172" y="3429000"/>
            <a:ext cx="7122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Reject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48600" y="2362200"/>
            <a:ext cx="765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Accept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00800" y="2667000"/>
            <a:ext cx="9452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Marginal</a:t>
            </a:r>
            <a:endParaRPr lang="en-US" sz="1600" b="1" dirty="0">
              <a:solidFill>
                <a:srgbClr val="0070C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7239000" y="2971800"/>
            <a:ext cx="685800" cy="45720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59021" y="1319352"/>
            <a:ext cx="80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Sometimes </a:t>
            </a:r>
            <a:r>
              <a:rPr lang="en-US" dirty="0" err="1" smtClean="0"/>
              <a:t>Boruta</a:t>
            </a:r>
            <a:r>
              <a:rPr lang="en-US" dirty="0" smtClean="0"/>
              <a:t> approach can be very helpful with selections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73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</a:t>
            </a:r>
            <a:r>
              <a:rPr lang="en-US" dirty="0" err="1" smtClean="0">
                <a:solidFill>
                  <a:srgbClr val="0070C0"/>
                </a:solidFill>
              </a:rPr>
              <a:t>Boruta</a:t>
            </a:r>
            <a:r>
              <a:rPr lang="en-US" dirty="0" smtClean="0">
                <a:solidFill>
                  <a:srgbClr val="0070C0"/>
                </a:solidFill>
              </a:rPr>
              <a:t> “All Relevant” Variables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417638"/>
            <a:ext cx="5295900" cy="600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2133600"/>
            <a:ext cx="5181600" cy="42185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124200" y="3810000"/>
            <a:ext cx="685800" cy="2590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16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</a:t>
            </a:r>
            <a:r>
              <a:rPr lang="en-US" dirty="0" err="1" smtClean="0">
                <a:solidFill>
                  <a:srgbClr val="0070C0"/>
                </a:solidFill>
              </a:rPr>
              <a:t>Boruta</a:t>
            </a:r>
            <a:r>
              <a:rPr lang="en-US" dirty="0" smtClean="0">
                <a:solidFill>
                  <a:srgbClr val="0070C0"/>
                </a:solidFill>
              </a:rPr>
              <a:t> “All Relevant” Variables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664" y="1417638"/>
            <a:ext cx="5612671" cy="508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1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smtClean="0">
                <a:solidFill>
                  <a:srgbClr val="0070C0"/>
                </a:solidFill>
              </a:rPr>
              <a:t>7. Singular Value Decomposition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95400" y="1417638"/>
            <a:ext cx="7239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Dataset is a matrix of </a:t>
            </a:r>
            <a:r>
              <a:rPr lang="en-US" dirty="0" smtClean="0">
                <a:cs typeface="Courier New" panose="02070309020205020404" pitchFamily="49" charset="0"/>
              </a:rPr>
              <a:t>214 rows of 9 predictors.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Courier New" panose="02070309020205020404" pitchFamily="49" charset="0"/>
              </a:rPr>
              <a:t>Original matrix can be written as a product of three matrices with </a:t>
            </a:r>
            <a:r>
              <a:rPr lang="en-US" dirty="0" err="1" smtClean="0">
                <a:cs typeface="Courier New" panose="02070309020205020404" pitchFamily="49" charset="0"/>
              </a:rPr>
              <a:t>svd</a:t>
            </a:r>
            <a:r>
              <a:rPr lang="en-US" dirty="0" smtClean="0">
                <a:cs typeface="Courier New" panose="02070309020205020404" pitchFamily="49" charset="0"/>
              </a:rPr>
              <a:t>.</a:t>
            </a:r>
            <a:endParaRPr lang="en-US" dirty="0"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Courier New" panose="02070309020205020404" pitchFamily="49" charset="0"/>
              </a:rPr>
              <a:t>Diagonal of middle matrix contains the singular values </a:t>
            </a:r>
            <a:br>
              <a:rPr lang="en-US" dirty="0" smtClean="0">
                <a:cs typeface="Courier New" panose="02070309020205020404" pitchFamily="49" charset="0"/>
              </a:rPr>
            </a:br>
            <a:r>
              <a:rPr lang="en-US" dirty="0" smtClean="0">
                <a:cs typeface="Courier New" panose="02070309020205020404" pitchFamily="49" charset="0"/>
              </a:rPr>
              <a:t>(eigenvalues if centered data).</a:t>
            </a:r>
            <a:endParaRPr lang="en-US" dirty="0"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cs typeface="Courier New" panose="02070309020205020404" pitchFamily="49" charset="0"/>
              </a:rPr>
              <a:t>Right-most matrix contains the right singular vectors, which can give information about feature importance.</a:t>
            </a:r>
            <a:endParaRPr lang="en-US" dirty="0">
              <a:cs typeface="Courier New" panose="020703090202050204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8397" y="3352800"/>
            <a:ext cx="844840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Train </a:t>
            </a:r>
            <a:r>
              <a:rPr lang="en-US" b="1" dirty="0"/>
              <a:t>Matrix = U </a:t>
            </a:r>
            <a:r>
              <a:rPr lang="en-US" dirty="0" smtClean="0"/>
              <a:t>x</a:t>
            </a:r>
            <a:r>
              <a:rPr lang="en-US" b="1" dirty="0" smtClean="0"/>
              <a:t> </a:t>
            </a:r>
            <a:r>
              <a:rPr lang="en-US" b="1" dirty="0"/>
              <a:t>∑ </a:t>
            </a:r>
            <a:r>
              <a:rPr lang="en-US" dirty="0" smtClean="0"/>
              <a:t>x</a:t>
            </a:r>
            <a:r>
              <a:rPr lang="en-US" b="1" dirty="0" smtClean="0"/>
              <a:t> </a:t>
            </a:r>
            <a:r>
              <a:rPr lang="en-US" b="1" dirty="0"/>
              <a:t>V</a:t>
            </a:r>
            <a:r>
              <a:rPr lang="en-US" b="1" baseline="30000" dirty="0"/>
              <a:t>T </a:t>
            </a:r>
            <a:r>
              <a:rPr lang="en-US" b="1" dirty="0"/>
              <a:t>    </a:t>
            </a:r>
            <a:endParaRPr lang="en-US" b="1" dirty="0" smtClean="0"/>
          </a:p>
          <a:p>
            <a:r>
              <a:rPr lang="en-US" dirty="0" smtClean="0"/>
              <a:t>In </a:t>
            </a:r>
            <a:r>
              <a:rPr lang="en-US" dirty="0"/>
              <a:t>R: </a:t>
            </a:r>
            <a:r>
              <a:rPr lang="en-US" b="1" dirty="0"/>
              <a:t> </a:t>
            </a:r>
            <a:endParaRPr lang="en-US" b="1" dirty="0" smtClean="0"/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svd1 &lt;-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svd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(scale(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trainData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svd1$u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%*%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diag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(svd1$d) %*%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t(svd1$v)</a:t>
            </a:r>
          </a:p>
          <a:p>
            <a:endParaRPr lang="en-US" dirty="0"/>
          </a:p>
          <a:p>
            <a:r>
              <a:rPr lang="en-US" b="1" dirty="0"/>
              <a:t>U = left singular vectors </a:t>
            </a:r>
            <a:r>
              <a:rPr lang="en-US" dirty="0"/>
              <a:t>= </a:t>
            </a:r>
            <a:r>
              <a:rPr lang="en-US" dirty="0" smtClean="0"/>
              <a:t>214-by-9 </a:t>
            </a:r>
            <a:r>
              <a:rPr lang="en-US" dirty="0"/>
              <a:t>unitary matrix.  </a:t>
            </a:r>
            <a:r>
              <a:rPr lang="en-US" b="1" dirty="0"/>
              <a:t>svd1$u</a:t>
            </a:r>
            <a:r>
              <a:rPr lang="en-US" dirty="0"/>
              <a:t> in R.</a:t>
            </a:r>
          </a:p>
          <a:p>
            <a:r>
              <a:rPr lang="en-US" b="1" dirty="0"/>
              <a:t>∑ </a:t>
            </a:r>
            <a:r>
              <a:rPr lang="en-US" b="1" dirty="0" smtClean="0"/>
              <a:t>= singular </a:t>
            </a:r>
            <a:r>
              <a:rPr lang="en-US" b="1" dirty="0"/>
              <a:t>values matrix</a:t>
            </a:r>
            <a:r>
              <a:rPr lang="en-US" dirty="0"/>
              <a:t> =  </a:t>
            </a:r>
            <a:r>
              <a:rPr lang="en-US" dirty="0" smtClean="0"/>
              <a:t>9-by-9 diagonal matrix</a:t>
            </a:r>
            <a:r>
              <a:rPr lang="en-US" dirty="0"/>
              <a:t>.  </a:t>
            </a:r>
            <a:r>
              <a:rPr lang="en-US" b="1" dirty="0" err="1"/>
              <a:t>diag</a:t>
            </a:r>
            <a:r>
              <a:rPr lang="en-US" b="1" dirty="0"/>
              <a:t>(svd1$d)</a:t>
            </a:r>
            <a:r>
              <a:rPr lang="en-US" dirty="0"/>
              <a:t> in R. 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     The </a:t>
            </a:r>
            <a:r>
              <a:rPr lang="en-US" dirty="0"/>
              <a:t>diagonal terms are the singular values, usually listed in decreasing order.</a:t>
            </a:r>
          </a:p>
          <a:p>
            <a:r>
              <a:rPr lang="en-US" b="1" dirty="0"/>
              <a:t>V</a:t>
            </a:r>
            <a:r>
              <a:rPr lang="en-US" b="1" baseline="30000" dirty="0"/>
              <a:t>T</a:t>
            </a:r>
            <a:r>
              <a:rPr lang="en-US" b="1" dirty="0"/>
              <a:t> = transpose of V</a:t>
            </a:r>
            <a:r>
              <a:rPr lang="en-US" dirty="0"/>
              <a:t>, where </a:t>
            </a:r>
            <a:r>
              <a:rPr lang="en-US" b="1" dirty="0"/>
              <a:t>V = right singular vectors</a:t>
            </a:r>
            <a:r>
              <a:rPr lang="en-US" dirty="0"/>
              <a:t> = </a:t>
            </a:r>
            <a:r>
              <a:rPr lang="en-US" dirty="0" smtClean="0"/>
              <a:t>9x9 </a:t>
            </a:r>
            <a:r>
              <a:rPr lang="en-US" dirty="0"/>
              <a:t>unitary matrix.  </a:t>
            </a:r>
            <a:r>
              <a:rPr lang="en-US" b="1" dirty="0" smtClean="0"/>
              <a:t>svd1$v</a:t>
            </a:r>
            <a:r>
              <a:rPr lang="en-US" dirty="0" smtClean="0"/>
              <a:t> </a:t>
            </a:r>
            <a:r>
              <a:rPr lang="en-US" dirty="0"/>
              <a:t>in R.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3276600"/>
            <a:ext cx="2433638" cy="128696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57200" y="6126163"/>
            <a:ext cx="8229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Matrix diagram:  </a:t>
            </a:r>
            <a:r>
              <a:rPr lang="en-US" sz="1200" dirty="0">
                <a:hlinkClick r:id="rId3"/>
              </a:rPr>
              <a:t>http://bigdata-madesimple.com/decoding-dimensionality-reduction-pca-and-svd</a:t>
            </a:r>
            <a:r>
              <a:rPr lang="en-US" sz="1200" dirty="0" smtClean="0">
                <a:hlinkClick r:id="rId3"/>
              </a:rPr>
              <a:t>/</a:t>
            </a:r>
            <a:r>
              <a:rPr lang="en-US" sz="1200" dirty="0" smtClean="0"/>
              <a:t>   </a:t>
            </a:r>
            <a:endParaRPr lang="en-US" sz="1200" b="1" dirty="0"/>
          </a:p>
        </p:txBody>
      </p:sp>
      <p:sp>
        <p:nvSpPr>
          <p:cNvPr id="7" name="Rectangle 6"/>
          <p:cNvSpPr/>
          <p:nvPr/>
        </p:nvSpPr>
        <p:spPr>
          <a:xfrm>
            <a:off x="5684520" y="2990736"/>
            <a:ext cx="2290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Train   =     U  </a:t>
            </a:r>
            <a:r>
              <a:rPr lang="en-US" dirty="0" smtClean="0"/>
              <a:t>x  </a:t>
            </a:r>
            <a:r>
              <a:rPr lang="en-US" b="1" dirty="0" smtClean="0"/>
              <a:t>∑  </a:t>
            </a:r>
            <a:r>
              <a:rPr lang="en-US" dirty="0" smtClean="0"/>
              <a:t>x</a:t>
            </a:r>
            <a:r>
              <a:rPr lang="en-US" b="1" dirty="0" smtClean="0"/>
              <a:t> </a:t>
            </a:r>
            <a:r>
              <a:rPr lang="en-US" b="1" dirty="0"/>
              <a:t>V</a:t>
            </a:r>
            <a:r>
              <a:rPr lang="en-US" b="1" baseline="30000" dirty="0"/>
              <a:t>T 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115681" y="3350011"/>
            <a:ext cx="349538" cy="3528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047203" y="3509752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0070C0"/>
                </a:solidFill>
              </a:rPr>
              <a:t>0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97593" y="3280948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0070C0"/>
                </a:solidFill>
              </a:rPr>
              <a:t>0</a:t>
            </a:r>
            <a:endParaRPr lang="en-US" sz="1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051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smtClean="0">
                <a:solidFill>
                  <a:srgbClr val="0070C0"/>
                </a:solidFill>
              </a:rPr>
              <a:t>Singular Value Decomposition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SVD.Rmd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Forensic-Glass-SVD.html</a:t>
            </a:r>
            <a:endParaRPr lang="en-US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371600"/>
            <a:ext cx="4724400" cy="47244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486400" y="1828800"/>
            <a:ext cx="3429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Singular values are usually in decreasing order.  1</a:t>
            </a:r>
            <a:r>
              <a:rPr lang="en-US" baseline="30000" dirty="0" smtClean="0"/>
              <a:t>st</a:t>
            </a:r>
            <a:r>
              <a:rPr lang="en-US" dirty="0" smtClean="0"/>
              <a:t> one largest.</a:t>
            </a:r>
          </a:p>
          <a:p>
            <a:endParaRPr lang="en-US" dirty="0"/>
          </a:p>
          <a:p>
            <a:r>
              <a:rPr lang="en-US" dirty="0" smtClean="0"/>
              <a:t>Square of n</a:t>
            </a:r>
            <a:r>
              <a:rPr lang="en-US" baseline="30000" dirty="0" smtClean="0"/>
              <a:t>th</a:t>
            </a:r>
            <a:r>
              <a:rPr lang="en-US" dirty="0" smtClean="0"/>
              <a:t> singular value proportional to variance associated with n</a:t>
            </a:r>
            <a:r>
              <a:rPr lang="en-US" baseline="30000" dirty="0" smtClean="0"/>
              <a:t>th</a:t>
            </a:r>
            <a:r>
              <a:rPr lang="en-US" dirty="0" smtClean="0"/>
              <a:t> singular vector. </a:t>
            </a:r>
          </a:p>
          <a:p>
            <a:endParaRPr lang="en-US" dirty="0"/>
          </a:p>
          <a:p>
            <a:r>
              <a:rPr lang="en-US" dirty="0" smtClean="0"/>
              <a:t>Often few terms explain large % of total variance.</a:t>
            </a:r>
          </a:p>
          <a:p>
            <a:endParaRPr lang="en-US" dirty="0"/>
          </a:p>
          <a:p>
            <a:r>
              <a:rPr lang="en-US" dirty="0" smtClean="0"/>
              <a:t>Cumulative variance explained: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[1] 0.2790 0.5068 0.6629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0.7915</a:t>
            </a:r>
            <a:b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0.8931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0.9517 0.9927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0.9998</a:t>
            </a:r>
            <a:b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1.0000 </a:t>
            </a:r>
          </a:p>
        </p:txBody>
      </p:sp>
    </p:spTree>
    <p:extLst>
      <p:ext uri="{BB962C8B-B14F-4D97-AF65-F5344CB8AC3E}">
        <p14:creationId xmlns:p14="http://schemas.microsoft.com/office/powerpoint/2010/main" val="3775060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smtClean="0">
                <a:solidFill>
                  <a:srgbClr val="0070C0"/>
                </a:solidFill>
              </a:rPr>
              <a:t>Singular Value Decomposition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1371600"/>
            <a:ext cx="3456000" cy="24685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371600"/>
            <a:ext cx="3413760" cy="2438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" y="3657600"/>
            <a:ext cx="3429000" cy="24492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657600"/>
            <a:ext cx="3456000" cy="246857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Pick variables with large contributions (+ or -):  1: RI, Ca, Al; 2: Mg, Ba; 3: K, Si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14400" y="1442777"/>
            <a:ext cx="11762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28% of variance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4644720" y="1417638"/>
            <a:ext cx="11762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23% of variance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" y="3686908"/>
            <a:ext cx="11762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16% of variance</a:t>
            </a:r>
            <a:endParaRPr 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4644720" y="3686907"/>
            <a:ext cx="11762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13% of variance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9606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smtClean="0">
                <a:solidFill>
                  <a:srgbClr val="0070C0"/>
                </a:solidFill>
              </a:rPr>
              <a:t>8. Principal Component Analysis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363" y="2057400"/>
            <a:ext cx="5907274" cy="39403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@</a:t>
            </a:r>
            <a:r>
              <a:rPr lang="en-US" dirty="0" err="1" smtClean="0"/>
              <a:t>ChrisAlbon</a:t>
            </a:r>
            <a:r>
              <a:rPr lang="en-US" dirty="0" smtClean="0"/>
              <a:t>                                              </a:t>
            </a:r>
            <a:r>
              <a:rPr lang="en-US" dirty="0" smtClean="0">
                <a:hlinkClick r:id="rId3"/>
              </a:rPr>
              <a:t>machinelearningflashcards.com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039881" y="1439204"/>
            <a:ext cx="3064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PCA often computed from SVD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8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smtClean="0">
                <a:solidFill>
                  <a:srgbClr val="0070C0"/>
                </a:solidFill>
              </a:rPr>
              <a:t>SVD / PCA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5318058"/>
            <a:ext cx="82296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/>
              <a:t>Right </a:t>
            </a:r>
            <a:r>
              <a:rPr lang="en-US" sz="1400" dirty="0"/>
              <a:t>singular </a:t>
            </a:r>
            <a:r>
              <a:rPr lang="en-US" sz="1400" dirty="0" smtClean="0"/>
              <a:t>vector </a:t>
            </a:r>
            <a:r>
              <a:rPr lang="en-US" sz="1400" dirty="0"/>
              <a:t>can help with interpretation of a </a:t>
            </a:r>
            <a:r>
              <a:rPr lang="en-US" sz="1400" dirty="0" smtClean="0"/>
              <a:t>principal component.</a:t>
            </a:r>
            <a:br>
              <a:rPr lang="en-US" sz="1400" dirty="0" smtClean="0"/>
            </a:br>
            <a:r>
              <a:rPr lang="en-US" sz="1400" dirty="0" smtClean="0"/>
              <a:t>Here, 9 </a:t>
            </a:r>
            <a:r>
              <a:rPr lang="en-US" sz="1400" dirty="0"/>
              <a:t>of 500+ PCs explained over 70% of total variance</a:t>
            </a:r>
            <a:r>
              <a:rPr lang="en-US" sz="1400" dirty="0" smtClean="0"/>
              <a:t>.</a:t>
            </a:r>
            <a:br>
              <a:rPr lang="en-US" sz="1400" dirty="0" smtClean="0"/>
            </a:br>
            <a:r>
              <a:rPr lang="en-US" sz="1400" b="1" dirty="0"/>
              <a:t/>
            </a:r>
            <a:br>
              <a:rPr lang="en-US" sz="1400" b="1" dirty="0"/>
            </a:br>
            <a:r>
              <a:rPr lang="en-US" dirty="0" smtClean="0"/>
              <a:t>Could use 9 PCs in machine learning that explain over 70% of variance</a:t>
            </a:r>
            <a:br>
              <a:rPr lang="en-US" dirty="0" smtClean="0"/>
            </a:br>
            <a:r>
              <a:rPr lang="en-US" dirty="0" smtClean="0"/>
              <a:t>instead of 500+ predictors.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95400"/>
            <a:ext cx="4267200" cy="407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57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Principal Component Analysis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PCA.Rmd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Forensic-Glass-PCA.html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160" y="1363662"/>
            <a:ext cx="4884420" cy="15316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399" y="3124200"/>
            <a:ext cx="553212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53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2700" dirty="0" smtClean="0">
                <a:solidFill>
                  <a:srgbClr val="0070C0"/>
                </a:solidFill>
              </a:rPr>
              <a:t>From last year ….</a:t>
            </a:r>
            <a:br>
              <a:rPr lang="en-US" sz="2700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Caret Machine Learning Examples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30800"/>
            <a:ext cx="8262945" cy="47567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09659" y="5987534"/>
            <a:ext cx="45389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hlinkClick r:id="rId3"/>
              </a:rPr>
              <a:t>https://</a:t>
            </a:r>
            <a:r>
              <a:rPr lang="en-US" sz="1600" dirty="0" smtClean="0">
                <a:hlinkClick r:id="rId3"/>
              </a:rPr>
              <a:t>github.com/EarlGlynn/kc-r-users-caret-2017 </a:t>
            </a:r>
            <a:endParaRPr lang="en-US" sz="1600" dirty="0"/>
          </a:p>
          <a:p>
            <a:pPr algn="ctr"/>
            <a:endParaRPr lang="en-US" sz="1600" b="1" dirty="0"/>
          </a:p>
        </p:txBody>
      </p:sp>
      <p:sp>
        <p:nvSpPr>
          <p:cNvPr id="7" name="Rectangle 6"/>
          <p:cNvSpPr/>
          <p:nvPr/>
        </p:nvSpPr>
        <p:spPr>
          <a:xfrm>
            <a:off x="460443" y="6229168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Forensic-Glass-caret-</a:t>
            </a:r>
            <a:r>
              <a:rPr lang="en-US" b="1" dirty="0" err="1" smtClean="0">
                <a:solidFill>
                  <a:srgbClr val="0070C0"/>
                </a:solidFill>
              </a:rPr>
              <a:t>FILE</a:t>
            </a:r>
            <a:r>
              <a:rPr lang="en-US" b="1" dirty="0" err="1" smtClean="0"/>
              <a:t>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Forensic-Glass-caret-</a:t>
            </a:r>
            <a:r>
              <a:rPr lang="en-US" b="1" dirty="0" smtClean="0">
                <a:solidFill>
                  <a:srgbClr val="0070C0"/>
                </a:solidFill>
              </a:rPr>
              <a:t>FILE</a:t>
            </a:r>
            <a:r>
              <a:rPr lang="en-US" b="1" dirty="0" smtClean="0"/>
              <a:t>.html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0064" y="1309929"/>
            <a:ext cx="457200" cy="25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19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Principal Component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 smtClean="0"/>
              <a:t>caret’s </a:t>
            </a:r>
            <a:r>
              <a:rPr lang="en-US" i="1" dirty="0" err="1" smtClean="0"/>
              <a:t>preProcess</a:t>
            </a:r>
            <a:r>
              <a:rPr lang="en-US" dirty="0"/>
              <a:t> gives the same </a:t>
            </a:r>
            <a:r>
              <a:rPr lang="en-US" dirty="0" err="1"/>
              <a:t>PCAscores</a:t>
            </a:r>
            <a:r>
              <a:rPr lang="en-US" dirty="0"/>
              <a:t> as </a:t>
            </a:r>
            <a:r>
              <a:rPr lang="en-US" dirty="0" smtClean="0"/>
              <a:t>computed with SVD.</a:t>
            </a:r>
            <a:endParaRPr lang="en-US" dirty="0"/>
          </a:p>
          <a:p>
            <a:r>
              <a:rPr lang="en-US" dirty="0" smtClean="0"/>
              <a:t>Each PC is a weighted linear combination of all variables. </a:t>
            </a:r>
          </a:p>
          <a:p>
            <a:r>
              <a:rPr lang="en-US" dirty="0" smtClean="0"/>
              <a:t>PCs </a:t>
            </a:r>
            <a:r>
              <a:rPr lang="en-US" dirty="0"/>
              <a:t>are orthogonal.</a:t>
            </a:r>
          </a:p>
          <a:p>
            <a:r>
              <a:rPr lang="en-US" b="1" dirty="0"/>
              <a:t>PCs can be used as </a:t>
            </a:r>
            <a:r>
              <a:rPr lang="en-US" b="1" dirty="0" smtClean="0"/>
              <a:t>variables </a:t>
            </a:r>
            <a:r>
              <a:rPr lang="en-US" b="1" dirty="0"/>
              <a:t>in other machine learning algorithms</a:t>
            </a:r>
            <a:r>
              <a:rPr lang="en-US" dirty="0"/>
              <a:t>.</a:t>
            </a:r>
          </a:p>
          <a:p>
            <a:r>
              <a:rPr lang="en-US" dirty="0"/>
              <a:t>Machine learning algorithm using PCs as predictors are limited by the amount of variance explained by the original variables in the given number of PCs.</a:t>
            </a:r>
          </a:p>
        </p:txBody>
      </p:sp>
    </p:spTree>
    <p:extLst>
      <p:ext uri="{BB962C8B-B14F-4D97-AF65-F5344CB8AC3E}">
        <p14:creationId xmlns:p14="http://schemas.microsoft.com/office/powerpoint/2010/main" val="245436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 smtClean="0">
                <a:solidFill>
                  <a:srgbClr val="0070C0"/>
                </a:solidFill>
              </a:rPr>
              <a:t>Interactive Exploratory Analysis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smtClean="0">
                <a:solidFill>
                  <a:srgbClr val="0070C0"/>
                </a:solidFill>
              </a:rPr>
              <a:t>Principal Component Analysis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PCA.Rmd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Forensic-Glass-PCA.html</a:t>
            </a:r>
            <a:endParaRPr lang="en-US" b="1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Use </a:t>
            </a:r>
            <a:r>
              <a:rPr lang="en-US" b="1" dirty="0" smtClean="0"/>
              <a:t>plot3d</a:t>
            </a:r>
            <a:r>
              <a:rPr lang="en-US" dirty="0" smtClean="0"/>
              <a:t> in </a:t>
            </a:r>
            <a:r>
              <a:rPr lang="en-US" b="1" dirty="0" err="1" smtClean="0"/>
              <a:t>rgl</a:t>
            </a:r>
            <a:r>
              <a:rPr lang="en-US" dirty="0" smtClean="0"/>
              <a:t> package to create interactive 3D scatterplot of any three PCs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3124200"/>
            <a:ext cx="5400675" cy="2286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2362200"/>
            <a:ext cx="2514600" cy="25262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440" y="4888442"/>
            <a:ext cx="2524760" cy="2037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5172223"/>
            <a:ext cx="2837180" cy="4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2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 smtClean="0">
                <a:solidFill>
                  <a:srgbClr val="0070C0"/>
                </a:solidFill>
              </a:rPr>
              <a:t>Exploratory Analysis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smtClean="0">
                <a:solidFill>
                  <a:srgbClr val="0070C0"/>
                </a:solidFill>
              </a:rPr>
              <a:t>Principal Component Analysis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PCA.Rmd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Forensic-Glass-PCA.html</a:t>
            </a:r>
            <a:endParaRPr lang="en-US" b="1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3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</a:t>
            </a:r>
            <a:r>
              <a:rPr lang="en-US" b="1" dirty="0" err="1" smtClean="0"/>
              <a:t>agick</a:t>
            </a:r>
            <a:r>
              <a:rPr lang="en-US" dirty="0" smtClean="0"/>
              <a:t> from </a:t>
            </a:r>
            <a:r>
              <a:rPr lang="en-US" b="1" dirty="0" err="1" smtClean="0"/>
              <a:t>ImageMagick</a:t>
            </a:r>
            <a:r>
              <a:rPr lang="en-US" dirty="0" smtClean="0"/>
              <a:t> needed to create animated GIF of 3D PCA scatterplot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962" y="2653506"/>
            <a:ext cx="6696075" cy="17811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4706858"/>
            <a:ext cx="7019925" cy="115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5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 smtClean="0">
                <a:solidFill>
                  <a:srgbClr val="0070C0"/>
                </a:solidFill>
              </a:rPr>
              <a:t>Exploratory Analysis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smtClean="0">
                <a:solidFill>
                  <a:srgbClr val="0070C0"/>
                </a:solidFill>
              </a:rPr>
              <a:t>Principal Component Analysis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PCA.Rmd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Forensic-Glass-PCA.html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5" y="5592762"/>
            <a:ext cx="3333750" cy="304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819" y="1371600"/>
            <a:ext cx="4191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69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Take Home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6719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Variety of ways to select features for machine learning models.</a:t>
            </a:r>
          </a:p>
          <a:p>
            <a:r>
              <a:rPr lang="en-US" dirty="0" smtClean="0"/>
              <a:t>Explore several methods.</a:t>
            </a:r>
          </a:p>
          <a:p>
            <a:r>
              <a:rPr lang="en-US" dirty="0" err="1" smtClean="0"/>
              <a:t>Boruta</a:t>
            </a:r>
            <a:r>
              <a:rPr lang="en-US" dirty="0" smtClean="0"/>
              <a:t> often easy to apply without much data preparation.  Many methods require pre-processing, like centering and scaling.</a:t>
            </a:r>
          </a:p>
          <a:p>
            <a:r>
              <a:rPr lang="en-US" dirty="0" smtClean="0"/>
              <a:t>Experiment only with training data to avoid “data leaks” and overfitting.</a:t>
            </a:r>
          </a:p>
        </p:txBody>
      </p:sp>
    </p:spTree>
    <p:extLst>
      <p:ext uri="{BB962C8B-B14F-4D97-AF65-F5344CB8AC3E}">
        <p14:creationId xmlns:p14="http://schemas.microsoft.com/office/powerpoint/2010/main" val="122721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00200" y="5105400"/>
            <a:ext cx="6629400" cy="12192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6. </a:t>
            </a:r>
            <a:r>
              <a:rPr lang="en-US" dirty="0" err="1" smtClean="0"/>
              <a:t>Boruta</a:t>
            </a:r>
            <a:r>
              <a:rPr lang="en-US" dirty="0" smtClean="0"/>
              <a:t> “All Relevant” Variables</a:t>
            </a:r>
          </a:p>
          <a:p>
            <a:pPr marL="0" indent="0">
              <a:buNone/>
            </a:pPr>
            <a:r>
              <a:rPr lang="en-US" dirty="0" smtClean="0"/>
              <a:t>7. SVD </a:t>
            </a:r>
            <a:r>
              <a:rPr lang="en-US" dirty="0"/>
              <a:t>(Singular Value </a:t>
            </a:r>
            <a:r>
              <a:rPr lang="en-US" dirty="0" smtClean="0"/>
              <a:t>Decomposition)</a:t>
            </a:r>
          </a:p>
          <a:p>
            <a:pPr marL="0" indent="0">
              <a:buNone/>
            </a:pPr>
            <a:r>
              <a:rPr lang="en-US" dirty="0" smtClean="0"/>
              <a:t>8. PCA (Principal Component Analysis)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6739960" cy="44958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752600"/>
            <a:ext cx="152400" cy="2361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16200000">
            <a:off x="-778729" y="2680752"/>
            <a:ext cx="36880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@</a:t>
            </a:r>
            <a:r>
              <a:rPr lang="en-US" sz="1400" dirty="0" err="1" smtClean="0"/>
              <a:t>ChrisAlbon</a:t>
            </a:r>
            <a:r>
              <a:rPr lang="en-US" sz="1400" dirty="0" smtClean="0"/>
              <a:t>    machinelearningflashcards.com</a:t>
            </a:r>
            <a:endParaRPr lang="en-US" sz="1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089417" y="304800"/>
            <a:ext cx="1650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Survey of …</a:t>
            </a:r>
            <a:endParaRPr lang="en-US" sz="2400" dirty="0">
              <a:solidFill>
                <a:srgbClr val="0070C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838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700" dirty="0" smtClean="0">
                <a:solidFill>
                  <a:srgbClr val="0070C0"/>
                </a:solidFill>
              </a:rPr>
              <a:t>Small dataset used in examples:</a:t>
            </a:r>
            <a:br>
              <a:rPr lang="en-US" sz="2700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Forensic Glass Dataset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304800"/>
            <a:ext cx="1353312" cy="95838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239000" y="1293351"/>
            <a:ext cx="170110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https://sha.org/bottle/links.htm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6719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i="1" dirty="0" err="1" smtClean="0"/>
              <a:t>fgl</a:t>
            </a:r>
            <a:r>
              <a:rPr lang="en-US" dirty="0" smtClean="0"/>
              <a:t> dataset in MASS package</a:t>
            </a:r>
          </a:p>
          <a:p>
            <a:r>
              <a:rPr lang="en-US" sz="3100" dirty="0" smtClean="0"/>
              <a:t>RI </a:t>
            </a:r>
            <a:r>
              <a:rPr lang="en-US" sz="3100" dirty="0"/>
              <a:t>= refractive </a:t>
            </a:r>
            <a:r>
              <a:rPr lang="en-US" sz="3100" dirty="0" smtClean="0"/>
              <a:t>index</a:t>
            </a:r>
          </a:p>
          <a:p>
            <a:r>
              <a:rPr lang="en-US" sz="3100" dirty="0" smtClean="0"/>
              <a:t>Percentages </a:t>
            </a:r>
            <a:r>
              <a:rPr lang="en-US" sz="3100" dirty="0"/>
              <a:t>by weight of oxides: Na, Mg, Al, Si, K, Ca, Ba, </a:t>
            </a:r>
            <a:r>
              <a:rPr lang="en-US" sz="3100" dirty="0" smtClean="0"/>
              <a:t>Fe</a:t>
            </a:r>
          </a:p>
          <a:p>
            <a:r>
              <a:rPr lang="en-US" sz="3100" dirty="0" smtClean="0"/>
              <a:t>Predict </a:t>
            </a:r>
            <a:r>
              <a:rPr lang="en-US" sz="3100" i="1" dirty="0" smtClean="0"/>
              <a:t>type</a:t>
            </a:r>
            <a:r>
              <a:rPr lang="en-US" sz="3100" dirty="0" smtClean="0"/>
              <a:t> from measured values above</a:t>
            </a:r>
            <a:endParaRPr lang="en-US" sz="3100" dirty="0"/>
          </a:p>
          <a:p>
            <a:pPr lvl="1"/>
            <a:r>
              <a:rPr lang="en-US" sz="3100" dirty="0"/>
              <a:t>window float glass (</a:t>
            </a:r>
            <a:r>
              <a:rPr lang="en-US" sz="3100" dirty="0" err="1" smtClean="0"/>
              <a:t>WinF</a:t>
            </a:r>
            <a:r>
              <a:rPr lang="en-US" sz="3100" dirty="0" smtClean="0"/>
              <a:t>)</a:t>
            </a:r>
            <a:endParaRPr lang="en-US" sz="3100" dirty="0"/>
          </a:p>
          <a:p>
            <a:pPr lvl="1"/>
            <a:r>
              <a:rPr lang="en-US" sz="3100" dirty="0"/>
              <a:t>window non-float glass (</a:t>
            </a:r>
            <a:r>
              <a:rPr lang="en-US" sz="3100" dirty="0" err="1" smtClean="0"/>
              <a:t>WinNF</a:t>
            </a:r>
            <a:r>
              <a:rPr lang="en-US" sz="3100" dirty="0" smtClean="0"/>
              <a:t>)</a:t>
            </a:r>
            <a:endParaRPr lang="en-US" sz="3100" dirty="0"/>
          </a:p>
          <a:p>
            <a:pPr lvl="1"/>
            <a:r>
              <a:rPr lang="en-US" sz="3100" dirty="0"/>
              <a:t>vehicle window glass (</a:t>
            </a:r>
            <a:r>
              <a:rPr lang="en-US" sz="3100" dirty="0" err="1" smtClean="0"/>
              <a:t>Veh</a:t>
            </a:r>
            <a:r>
              <a:rPr lang="en-US" sz="3100" dirty="0" smtClean="0"/>
              <a:t>)</a:t>
            </a:r>
            <a:endParaRPr lang="en-US" sz="3100" dirty="0"/>
          </a:p>
          <a:p>
            <a:pPr lvl="1"/>
            <a:r>
              <a:rPr lang="en-US" sz="3100" dirty="0"/>
              <a:t>containers (</a:t>
            </a:r>
            <a:r>
              <a:rPr lang="en-US" sz="3100" dirty="0" smtClean="0"/>
              <a:t>Con)</a:t>
            </a:r>
            <a:endParaRPr lang="en-US" sz="3100" dirty="0"/>
          </a:p>
          <a:p>
            <a:pPr lvl="1"/>
            <a:r>
              <a:rPr lang="en-US" sz="3100" dirty="0"/>
              <a:t>tableware (</a:t>
            </a:r>
            <a:r>
              <a:rPr lang="en-US" sz="3100" dirty="0" err="1" smtClean="0"/>
              <a:t>Tabl</a:t>
            </a:r>
            <a:r>
              <a:rPr lang="en-US" sz="3100" dirty="0" smtClean="0"/>
              <a:t>)</a:t>
            </a:r>
            <a:endParaRPr lang="en-US" sz="3100" dirty="0"/>
          </a:p>
          <a:p>
            <a:pPr lvl="1"/>
            <a:r>
              <a:rPr lang="en-US" sz="3100" dirty="0"/>
              <a:t>vehicle headlamps (</a:t>
            </a:r>
            <a:r>
              <a:rPr lang="en-US" sz="3100" dirty="0" smtClean="0"/>
              <a:t>Head)</a:t>
            </a:r>
            <a:endParaRPr lang="en-US" sz="31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92265" y="5791200"/>
            <a:ext cx="59207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Also available through </a:t>
            </a:r>
            <a:r>
              <a:rPr lang="en-US" dirty="0">
                <a:hlinkClick r:id="rId3"/>
              </a:rPr>
              <a:t>UCI Repository</a:t>
            </a:r>
            <a:r>
              <a:rPr lang="en-US" dirty="0" smtClean="0"/>
              <a:t>.</a:t>
            </a:r>
          </a:p>
          <a:p>
            <a:r>
              <a:rPr lang="en-US" dirty="0"/>
              <a:t>Discussed in book </a:t>
            </a:r>
            <a:r>
              <a:rPr lang="en-US" dirty="0">
                <a:hlinkClick r:id="rId4"/>
              </a:rPr>
              <a:t>Data Mining and Business Analytics with R</a:t>
            </a:r>
            <a:r>
              <a:rPr lang="en-US" dirty="0"/>
              <a:t>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6016" y="4279778"/>
            <a:ext cx="2943397" cy="54768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5638800" y="4038600"/>
            <a:ext cx="2837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https://toolbox.google.com/datasetsearch</a:t>
            </a:r>
          </a:p>
        </p:txBody>
      </p:sp>
    </p:spTree>
    <p:extLst>
      <p:ext uri="{BB962C8B-B14F-4D97-AF65-F5344CB8AC3E}">
        <p14:creationId xmlns:p14="http://schemas.microsoft.com/office/powerpoint/2010/main" val="142010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Forensic Glass Dataset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Boruta.Rmd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/>
              <a:t>Forensic-Glass-Boruta.html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377" y="1138239"/>
            <a:ext cx="4807423" cy="49082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00800" y="5638800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Class imbalance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90" y="1524000"/>
            <a:ext cx="3045298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8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</a:t>
            </a:r>
            <a:r>
              <a:rPr lang="en-US" sz="4000" dirty="0" smtClean="0">
                <a:solidFill>
                  <a:srgbClr val="0070C0"/>
                </a:solidFill>
              </a:rPr>
              <a:t>1. Remove Highly Correlated Variables</a:t>
            </a:r>
            <a:endParaRPr lang="en-US" sz="4000" dirty="0">
              <a:solidFill>
                <a:srgbClr val="0070C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0" y="6126163"/>
            <a:ext cx="822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Files</a:t>
            </a:r>
            <a:r>
              <a:rPr lang="en-US" dirty="0"/>
              <a:t>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Correlation.Rmd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Forensic-Glass-Correlation.html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667000"/>
            <a:ext cx="4548187" cy="19244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1805940"/>
            <a:ext cx="4160521" cy="3962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8502" y="5105400"/>
            <a:ext cx="47112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order=“AOE”  (angular order of eigenvalues)</a:t>
            </a:r>
          </a:p>
          <a:p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www.datavis.ca/papers/corrgram.pdf</a:t>
            </a:r>
            <a:r>
              <a:rPr lang="en-US" dirty="0" smtClean="0"/>
              <a:t>, p.5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23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</a:t>
            </a:r>
            <a:r>
              <a:rPr lang="en-US" sz="3100" dirty="0" smtClean="0">
                <a:solidFill>
                  <a:srgbClr val="0070C0"/>
                </a:solidFill>
              </a:rPr>
              <a:t>Selection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 Remove Highly Correlated Variables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0" y="6126163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Files:  </a:t>
            </a:r>
            <a:r>
              <a:rPr lang="en-US" b="1" dirty="0" smtClean="0"/>
              <a:t>Forensic-Glass-</a:t>
            </a:r>
            <a:r>
              <a:rPr lang="en-US" b="1" dirty="0" err="1" smtClean="0"/>
              <a:t>Correlation.Rmd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/>
              <a:t>Forensic-Glass-Correlation.html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327975"/>
            <a:ext cx="7924800" cy="288785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9600" y="1600200"/>
            <a:ext cx="80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 often use a cutoff of 0.9 or above, but here 0.8 is used to trigger a removal.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44089" y="5638800"/>
            <a:ext cx="3808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Note:  Remove constant variables, too.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42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0070C0"/>
                </a:solidFill>
              </a:rPr>
              <a:t>Feature Selection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sz="4000" dirty="0">
                <a:solidFill>
                  <a:srgbClr val="0070C0"/>
                </a:solidFill>
              </a:rPr>
              <a:t>2. Run OLS and select significant </a:t>
            </a:r>
            <a:r>
              <a:rPr lang="en-US" sz="4000" dirty="0" smtClean="0">
                <a:solidFill>
                  <a:srgbClr val="0070C0"/>
                </a:solidFill>
              </a:rPr>
              <a:t>features</a:t>
            </a:r>
            <a:endParaRPr lang="en-US" sz="4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52399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OLS = Ordinary Least Square, but approach also applies to</a:t>
            </a:r>
            <a:br>
              <a:rPr lang="en-US" dirty="0" smtClean="0"/>
            </a:br>
            <a:r>
              <a:rPr lang="en-US" dirty="0" smtClean="0"/>
              <a:t>NLS = Non-linear Least Squares, e.g., </a:t>
            </a:r>
            <a:br>
              <a:rPr lang="en-US" dirty="0" smtClean="0"/>
            </a:br>
            <a:r>
              <a:rPr lang="en-US" dirty="0" smtClean="0"/>
              <a:t>           </a:t>
            </a:r>
            <a:r>
              <a:rPr lang="en-US" altLang="en-US" dirty="0" err="1"/>
              <a:t>Levenberg</a:t>
            </a:r>
            <a:r>
              <a:rPr lang="en-US" altLang="en-US" dirty="0"/>
              <a:t>-Marquardt non-linear curve fitting</a:t>
            </a:r>
            <a:endParaRPr lang="en-US" dirty="0"/>
          </a:p>
          <a:p>
            <a:pPr marL="0" indent="0">
              <a:buNone/>
            </a:pPr>
            <a:endParaRPr lang="en-US" altLang="en-US" dirty="0" smtClean="0">
              <a:latin typeface="Arial Unicode MS" panose="020B0604020202020204" pitchFamily="34" charset="-128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library(</a:t>
            </a:r>
            <a:r>
              <a:rPr lang="en-US" altLang="en-US" dirty="0" err="1" smtClean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minpack.lm</a:t>
            </a:r>
            <a:r>
              <a:rPr lang="en-US" altLang="en-US" dirty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  # </a:t>
            </a:r>
            <a:r>
              <a:rPr lang="en-US" altLang="en-US" dirty="0" err="1" smtClean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nls.lm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609600" y="3019245"/>
            <a:ext cx="8077200" cy="330902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85800" y="4648200"/>
            <a:ext cx="3352800" cy="381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811547" y="5211792"/>
            <a:ext cx="398253" cy="2286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95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3617</TotalTime>
  <Words>861</Words>
  <Application>Microsoft Office PowerPoint</Application>
  <PresentationFormat>On-screen Show (4:3)</PresentationFormat>
  <Paragraphs>169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 Unicode MS</vt:lpstr>
      <vt:lpstr>Arial</vt:lpstr>
      <vt:lpstr>Calibri</vt:lpstr>
      <vt:lpstr>Courier New</vt:lpstr>
      <vt:lpstr>Times New Roman</vt:lpstr>
      <vt:lpstr>Office Theme</vt:lpstr>
      <vt:lpstr>Survey of  Machine Learning Feature Selection Methods: Boruta, SVD, PCA, LASSO, RFE, …</vt:lpstr>
      <vt:lpstr>Continuation from last year …</vt:lpstr>
      <vt:lpstr>From last year …. Caret Machine Learning Examples</vt:lpstr>
      <vt:lpstr>PowerPoint Presentation</vt:lpstr>
      <vt:lpstr>Small dataset used in examples: Forensic Glass Dataset</vt:lpstr>
      <vt:lpstr>Forensic Glass Dataset</vt:lpstr>
      <vt:lpstr>Feature Selection   1. Remove Highly Correlated Variables</vt:lpstr>
      <vt:lpstr>Feature Selection   Remove Highly Correlated Variables</vt:lpstr>
      <vt:lpstr>Feature Selection   2. Run OLS and select significant features</vt:lpstr>
      <vt:lpstr>Feature Selection   3. Caret’s Recursive Feature Extraction (RFE)</vt:lpstr>
      <vt:lpstr>Feature Selection Caret’s Recursive Feature Extraction (RFE)</vt:lpstr>
      <vt:lpstr>Feature Selection   4. Feature Importance</vt:lpstr>
      <vt:lpstr>Feature Selection   4. Feature Importance</vt:lpstr>
      <vt:lpstr>Feature Selection   Feature Importance</vt:lpstr>
      <vt:lpstr>Feature Selection   5. glmnet</vt:lpstr>
      <vt:lpstr>Feature Selection glmnet</vt:lpstr>
      <vt:lpstr>Feature Selection glmnet</vt:lpstr>
      <vt:lpstr>Feature Selection   6. Boruta “All Relevant” Variables</vt:lpstr>
      <vt:lpstr>Feature Selection   Boruta “All Relevant” Variables</vt:lpstr>
      <vt:lpstr>Feature Selection   Boruta “All Relevant” Variables</vt:lpstr>
      <vt:lpstr>Feature Selection   Boruta “All Relevant” Variables</vt:lpstr>
      <vt:lpstr>Feature Selection   Boruta “All Relevant” Variables</vt:lpstr>
      <vt:lpstr>Feature Selection   Boruta “All Relevant” Variables</vt:lpstr>
      <vt:lpstr>Feature Selection   7. Singular Value Decomposition</vt:lpstr>
      <vt:lpstr>Feature Selection   Singular Value Decomposition</vt:lpstr>
      <vt:lpstr>Feature Selection   Singular Value Decomposition</vt:lpstr>
      <vt:lpstr>Feature Selection   8. Principal Component Analysis</vt:lpstr>
      <vt:lpstr>Feature Selection   SVD / PCA</vt:lpstr>
      <vt:lpstr>Feature Selection   Principal Component Analysis</vt:lpstr>
      <vt:lpstr>Feature Selection   Principal Component Analysis</vt:lpstr>
      <vt:lpstr>Interactive Exploratory Analysis   Principal Component Analysis</vt:lpstr>
      <vt:lpstr>Exploratory Analysis   Principal Component Analysis</vt:lpstr>
      <vt:lpstr>Exploratory Analysis   Principal Component Analysis</vt:lpstr>
      <vt:lpstr>Take Home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Algorithms  Using R’s Caret Package</dc:title>
  <dc:creator>Earl</dc:creator>
  <cp:lastModifiedBy>efg</cp:lastModifiedBy>
  <cp:revision>155</cp:revision>
  <dcterms:created xsi:type="dcterms:W3CDTF">2006-08-16T00:00:00Z</dcterms:created>
  <dcterms:modified xsi:type="dcterms:W3CDTF">2018-09-08T03:57:55Z</dcterms:modified>
</cp:coreProperties>
</file>

<file path=docProps/thumbnail.jpeg>
</file>